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handoutMasterIdLst>
    <p:handoutMasterId r:id="rId7"/>
  </p:handoutMasterIdLst>
  <p:sldIdLst>
    <p:sldId id="277" r:id="rId2"/>
    <p:sldId id="285" r:id="rId3"/>
    <p:sldId id="269" r:id="rId4"/>
    <p:sldId id="284" r:id="rId5"/>
  </p:sldIdLst>
  <p:sldSz cx="9144000" cy="6858000" type="screen4x3"/>
  <p:notesSz cx="10018713" cy="6888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4" autoAdjust="0"/>
    <p:restoredTop sz="94660"/>
  </p:normalViewPr>
  <p:slideViewPr>
    <p:cSldViewPr>
      <p:cViewPr>
        <p:scale>
          <a:sx n="125" d="100"/>
          <a:sy n="125" d="100"/>
        </p:scale>
        <p:origin x="-60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341442" cy="344408"/>
          </a:xfrm>
          <a:prstGeom prst="rect">
            <a:avLst/>
          </a:prstGeom>
        </p:spPr>
        <p:txBody>
          <a:bodyPr vert="horz" lIns="82729" tIns="41364" rIns="82729" bIns="41364" rtlCol="0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74955" y="3"/>
            <a:ext cx="4341442" cy="344408"/>
          </a:xfrm>
          <a:prstGeom prst="rect">
            <a:avLst/>
          </a:prstGeom>
        </p:spPr>
        <p:txBody>
          <a:bodyPr vert="horz" lIns="82729" tIns="41364" rIns="82729" bIns="41364" rtlCol="0"/>
          <a:lstStyle>
            <a:lvl1pPr algn="r">
              <a:defRPr sz="1000"/>
            </a:lvl1pPr>
          </a:lstStyle>
          <a:p>
            <a:fld id="{E8CF4B08-9373-4555-9ED9-4CADE94C7F6B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542563"/>
            <a:ext cx="4341442" cy="344408"/>
          </a:xfrm>
          <a:prstGeom prst="rect">
            <a:avLst/>
          </a:prstGeom>
        </p:spPr>
        <p:txBody>
          <a:bodyPr vert="horz" lIns="82729" tIns="41364" rIns="82729" bIns="41364" rtlCol="0" anchor="b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74955" y="6542563"/>
            <a:ext cx="4341442" cy="344408"/>
          </a:xfrm>
          <a:prstGeom prst="rect">
            <a:avLst/>
          </a:prstGeom>
        </p:spPr>
        <p:txBody>
          <a:bodyPr vert="horz" lIns="82729" tIns="41364" rIns="82729" bIns="41364" rtlCol="0" anchor="b"/>
          <a:lstStyle>
            <a:lvl1pPr algn="r">
              <a:defRPr sz="1000"/>
            </a:lvl1pPr>
          </a:lstStyle>
          <a:p>
            <a:fld id="{B66D58FE-BC5A-46E6-8284-ECF4611F6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398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341442" cy="344408"/>
          </a:xfrm>
          <a:prstGeom prst="rect">
            <a:avLst/>
          </a:prstGeom>
        </p:spPr>
        <p:txBody>
          <a:bodyPr vert="horz" lIns="82729" tIns="41364" rIns="82729" bIns="41364" rtlCol="0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4955" y="3"/>
            <a:ext cx="4341442" cy="344408"/>
          </a:xfrm>
          <a:prstGeom prst="rect">
            <a:avLst/>
          </a:prstGeom>
        </p:spPr>
        <p:txBody>
          <a:bodyPr vert="horz" lIns="82729" tIns="41364" rIns="82729" bIns="41364" rtlCol="0"/>
          <a:lstStyle>
            <a:lvl1pPr algn="r">
              <a:defRPr sz="1000"/>
            </a:lvl1pPr>
          </a:lstStyle>
          <a:p>
            <a:fld id="{5DC4FA53-FC4C-45DB-91CA-08F5E334EAC8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517525"/>
            <a:ext cx="3446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2729" tIns="41364" rIns="82729" bIns="4136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1872" y="3271880"/>
            <a:ext cx="8014970" cy="3099673"/>
          </a:xfrm>
          <a:prstGeom prst="rect">
            <a:avLst/>
          </a:prstGeom>
        </p:spPr>
        <p:txBody>
          <a:bodyPr vert="horz" lIns="82729" tIns="41364" rIns="82729" bIns="4136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542563"/>
            <a:ext cx="4341442" cy="344408"/>
          </a:xfrm>
          <a:prstGeom prst="rect">
            <a:avLst/>
          </a:prstGeom>
        </p:spPr>
        <p:txBody>
          <a:bodyPr vert="horz" lIns="82729" tIns="41364" rIns="82729" bIns="41364" rtlCol="0" anchor="b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4955" y="6542563"/>
            <a:ext cx="4341442" cy="344408"/>
          </a:xfrm>
          <a:prstGeom prst="rect">
            <a:avLst/>
          </a:prstGeom>
        </p:spPr>
        <p:txBody>
          <a:bodyPr vert="horz" lIns="82729" tIns="41364" rIns="82729" bIns="41364" rtlCol="0" anchor="b"/>
          <a:lstStyle>
            <a:lvl1pPr algn="r">
              <a:defRPr sz="1000"/>
            </a:lvl1pPr>
          </a:lstStyle>
          <a:p>
            <a:fld id="{6483D263-2188-4538-B835-2D36008E3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739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3D263-2188-4538-B835-2D36008E38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774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3D263-2188-4538-B835-2D36008E38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80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45C-4873-45D0-B4CE-31B000EDE5E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87BCFA-8726-44A4-9D7D-2412F8E60D5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45C-4873-45D0-B4CE-31B000EDE5E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BCFA-8726-44A4-9D7D-2412F8E60D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45C-4873-45D0-B4CE-31B000EDE5E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BCFA-8726-44A4-9D7D-2412F8E60D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45C-4873-45D0-B4CE-31B000EDE5E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BCFA-8726-44A4-9D7D-2412F8E60D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45C-4873-45D0-B4CE-31B000EDE5E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BCFA-8726-44A4-9D7D-2412F8E60D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45C-4873-45D0-B4CE-31B000EDE5E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BCFA-8726-44A4-9D7D-2412F8E60D5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45C-4873-45D0-B4CE-31B000EDE5E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BCFA-8726-44A4-9D7D-2412F8E60D5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45C-4873-45D0-B4CE-31B000EDE5E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BCFA-8726-44A4-9D7D-2412F8E60D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45C-4873-45D0-B4CE-31B000EDE5E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BCFA-8726-44A4-9D7D-2412F8E60D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45C-4873-45D0-B4CE-31B000EDE5E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BCFA-8726-44A4-9D7D-2412F8E60D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245C-4873-45D0-B4CE-31B000EDE5E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BCFA-8726-44A4-9D7D-2412F8E60D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193245C-4873-45D0-B4CE-31B000EDE5E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887BCFA-8726-44A4-9D7D-2412F8E60D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838200"/>
          </a:xfrm>
        </p:spPr>
        <p:txBody>
          <a:bodyPr/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Cascading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Kinerja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SATUAN POLISI PAMONG PRAJA DAN PEMADAM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KEBAKARAN </a:t>
            </a:r>
            <a:b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2019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1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Callout 12"/>
          <p:cNvSpPr/>
          <p:nvPr/>
        </p:nvSpPr>
        <p:spPr>
          <a:xfrm>
            <a:off x="76200" y="1219200"/>
            <a:ext cx="1143000" cy="3048000"/>
          </a:xfrm>
          <a:prstGeom prst="downArrowCallout">
            <a:avLst>
              <a:gd name="adj1" fmla="val 17522"/>
              <a:gd name="adj2" fmla="val 25000"/>
              <a:gd name="adj3" fmla="val 19444"/>
              <a:gd name="adj4" fmla="val 87702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Rockwell" pitchFamily="18" charset="0"/>
              </a:rPr>
              <a:t>Kepala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ockwell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Rockwell" pitchFamily="18" charset="0"/>
              </a:rPr>
              <a:t>Satuan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ockwell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Rockwell" pitchFamily="18" charset="0"/>
              </a:rPr>
              <a:t>Polisi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ockwell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Rockwell" pitchFamily="18" charset="0"/>
              </a:rPr>
              <a:t>Pamong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ockwell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Rockwell" pitchFamily="18" charset="0"/>
              </a:rPr>
              <a:t>Praja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ockwell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Rockwell" pitchFamily="18" charset="0"/>
              </a:rPr>
              <a:t>dan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ockwell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Rockwell" pitchFamily="18" charset="0"/>
              </a:rPr>
              <a:t>Damkar</a:t>
            </a:r>
            <a:endParaRPr lang="en-US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Rockwell" pitchFamily="18" charset="0"/>
            </a:endParaRPr>
          </a:p>
          <a:p>
            <a:pPr algn="ctr"/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ockwell" pitchFamily="18" charset="0"/>
              </a:rPr>
              <a:t>(ESELON II</a:t>
            </a:r>
            <a:r>
              <a:rPr lang="en-US" sz="1200" dirty="0" smtClean="0"/>
              <a:t>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343627"/>
              </p:ext>
            </p:extLst>
          </p:nvPr>
        </p:nvGraphicFramePr>
        <p:xfrm>
          <a:off x="1981200" y="1219200"/>
          <a:ext cx="6858000" cy="3606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/>
              </a:tblGrid>
              <a:tr h="1295400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err="1" smtClean="0">
                          <a:solidFill>
                            <a:schemeClr val="tx1"/>
                          </a:solidFill>
                        </a:rPr>
                        <a:t>Sasaran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  1: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</a:rPr>
                        <a:t>Meningkatnya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</a:rPr>
                        <a:t>Ketertiban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</a:rPr>
                        <a:t>Umum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</a:rPr>
                        <a:t>Ketentraman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</a:rPr>
                        <a:t>Masyarakat</a:t>
                      </a:r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 smtClean="0">
                        <a:solidFill>
                          <a:schemeClr val="tx1"/>
                        </a:solidFill>
                        <a:latin typeface="Berlin Sans FB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  <a:latin typeface="Berlin Sans FB" pitchFamily="34" charset="0"/>
                        </a:rPr>
                        <a:t>Sasaran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Berlin Sans FB" pitchFamily="34" charset="0"/>
                        </a:rPr>
                        <a:t> 2: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Meningkatnya kesiapsiagaan dalam menanggulangi kebakaran </a:t>
                      </a:r>
                      <a:endParaRPr lang="id-ID" sz="1100" dirty="0" smtClean="0">
                        <a:solidFill>
                          <a:schemeClr val="tx1"/>
                        </a:solidFill>
                        <a:latin typeface="Berlin Sans FB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3115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000" b="1" dirty="0" err="1" smtClean="0"/>
                        <a:t>Indikator</a:t>
                      </a:r>
                      <a:r>
                        <a:rPr lang="en-US" sz="1000" b="1" baseline="0" dirty="0" smtClean="0"/>
                        <a:t> </a:t>
                      </a:r>
                      <a:r>
                        <a:rPr lang="en-US" sz="1000" b="1" baseline="0" dirty="0" err="1" smtClean="0"/>
                        <a:t>Kinerja</a:t>
                      </a:r>
                      <a:r>
                        <a:rPr lang="en-US" sz="1000" b="1" baseline="0" dirty="0" smtClean="0"/>
                        <a:t> </a:t>
                      </a:r>
                      <a:r>
                        <a:rPr lang="en-US" sz="1000" b="1" baseline="0" dirty="0" err="1" smtClean="0"/>
                        <a:t>Sasaran</a:t>
                      </a:r>
                      <a:r>
                        <a:rPr lang="en-US" sz="1000" b="1" baseline="0" dirty="0" smtClean="0"/>
                        <a:t> 1: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/>
                        <a:t>a. Presentase penertiban pelanggaran Perda/Perkada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/>
                        <a:t>b. Presentase laporan masyarakat terhadap gangguan kemanan dan ketentraman lingkungan  yang ditindaklanjuti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000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err="1" smtClean="0"/>
                        <a:t>Indikator</a:t>
                      </a:r>
                      <a:r>
                        <a:rPr lang="en-US" sz="1000" b="1" baseline="0" dirty="0" smtClean="0"/>
                        <a:t> </a:t>
                      </a:r>
                      <a:r>
                        <a:rPr lang="en-US" sz="1000" b="1" baseline="0" dirty="0" err="1" smtClean="0"/>
                        <a:t>Kinerja</a:t>
                      </a:r>
                      <a:r>
                        <a:rPr lang="en-US" sz="1000" b="1" baseline="0" dirty="0" smtClean="0"/>
                        <a:t> </a:t>
                      </a:r>
                      <a:r>
                        <a:rPr lang="en-US" sz="1000" b="1" baseline="0" dirty="0" err="1" smtClean="0"/>
                        <a:t>Sasaran</a:t>
                      </a:r>
                      <a:r>
                        <a:rPr lang="en-US" sz="1000" b="1" baseline="0" dirty="0" smtClean="0"/>
                        <a:t> 2:</a:t>
                      </a:r>
                      <a:endParaRPr lang="en-US" sz="1000" b="1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Presentase laporan peristiwa kebakaran yang ditindaklanjuti dalam kurun waktu 15 menit</a:t>
                      </a:r>
                      <a:endParaRPr lang="en-US" sz="1000" b="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1316581" y="2743200"/>
            <a:ext cx="590548" cy="0"/>
          </a:xfrm>
          <a:prstGeom prst="straightConnector1">
            <a:avLst/>
          </a:prstGeom>
          <a:ln w="57150">
            <a:solidFill>
              <a:srgbClr val="66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051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endParaRPr lang="en-US" sz="1200" dirty="0"/>
          </a:p>
        </p:txBody>
      </p:sp>
      <p:sp>
        <p:nvSpPr>
          <p:cNvPr id="9" name="Flowchart: Process 8"/>
          <p:cNvSpPr/>
          <p:nvPr/>
        </p:nvSpPr>
        <p:spPr>
          <a:xfrm>
            <a:off x="5715000" y="31172"/>
            <a:ext cx="3171825" cy="1905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CASCADING KINERJA SASARAN 1</a:t>
            </a:r>
            <a:endParaRPr lang="en-US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600770"/>
              </p:ext>
            </p:extLst>
          </p:nvPr>
        </p:nvGraphicFramePr>
        <p:xfrm>
          <a:off x="990600" y="350520"/>
          <a:ext cx="80772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434"/>
                <a:gridCol w="4384766"/>
              </a:tblGrid>
              <a:tr h="20328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SASARAN</a:t>
                      </a:r>
                      <a:endParaRPr lang="en-US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INDIKATOR</a:t>
                      </a:r>
                      <a:endParaRPr lang="en-US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Meningkatnya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Ketertiban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Umum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Ketentraman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Masyarakat</a:t>
                      </a:r>
                      <a:endParaRPr lang="en-US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en-US" sz="1000" dirty="0" err="1" smtClean="0"/>
                        <a:t>Presentase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err="1" smtClean="0"/>
                        <a:t>penyelesaian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err="1" smtClean="0"/>
                        <a:t>pelanggaran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err="1" smtClean="0"/>
                        <a:t>Perda</a:t>
                      </a:r>
                      <a:r>
                        <a:rPr lang="en-US" sz="1000" dirty="0" smtClean="0"/>
                        <a:t>/</a:t>
                      </a:r>
                      <a:r>
                        <a:rPr lang="en-US" sz="1000" dirty="0" err="1" smtClean="0"/>
                        <a:t>Perkada</a:t>
                      </a:r>
                      <a:endParaRPr lang="en-US" sz="1000" dirty="0" smtClean="0"/>
                    </a:p>
                    <a:p>
                      <a:pPr marL="228600" marR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t-IT" sz="1000" dirty="0" smtClean="0"/>
                        <a:t>Presentase laporan masyarakat terhadap gangguan </a:t>
                      </a:r>
                      <a:r>
                        <a:rPr lang="it-IT" sz="1000" dirty="0" smtClean="0"/>
                        <a:t>keamanan </a:t>
                      </a:r>
                      <a:r>
                        <a:rPr lang="it-IT" sz="1000" dirty="0" smtClean="0"/>
                        <a:t>dan ketentraman lingkungan  yang ditindaklanjuti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Callout 10"/>
          <p:cNvSpPr/>
          <p:nvPr/>
        </p:nvSpPr>
        <p:spPr>
          <a:xfrm>
            <a:off x="57151" y="381000"/>
            <a:ext cx="762000" cy="623455"/>
          </a:xfrm>
          <a:prstGeom prst="down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ESELON II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285662"/>
              </p:ext>
            </p:extLst>
          </p:nvPr>
        </p:nvGraphicFramePr>
        <p:xfrm>
          <a:off x="990599" y="1219200"/>
          <a:ext cx="8077200" cy="245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1"/>
                <a:gridCol w="1668615"/>
                <a:gridCol w="1226985"/>
                <a:gridCol w="1905000"/>
                <a:gridCol w="1066800"/>
                <a:gridCol w="1219199"/>
              </a:tblGrid>
              <a:tr h="48985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BIDANG</a:t>
                      </a:r>
                      <a:r>
                        <a:rPr lang="en-US" sz="10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PENEGAKAN PERUNDANG-UNDANGAN DAERAH</a:t>
                      </a:r>
                      <a:endParaRPr lang="en-US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BIDANG KETERTIBAN UMUM</a:t>
                      </a:r>
                      <a:r>
                        <a:rPr lang="en-US" sz="10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DAN KETENTRAMAN MASYARAKAT</a:t>
                      </a:r>
                      <a:endParaRPr lang="en-US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BIDANG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PERLINDUNGAN MASYARAKAT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5378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</a:rPr>
                        <a:t>Program </a:t>
                      </a:r>
                      <a:r>
                        <a:rPr lang="id-ID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Peningkatan Keamanan Dan Kenyamanan Lingkungan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 Pemeliharaan Kantrantibmas dan Pencegahan Tindak Kriminal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</a:rPr>
                        <a:t>Program </a:t>
                      </a:r>
                      <a:r>
                        <a:rPr lang="id-ID" sz="1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Peningkatan Keamanan Dan Kenyamanan Lingkungan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000" dirty="0" smtClean="0">
                        <a:solidFill>
                          <a:schemeClr val="tx1"/>
                        </a:solidFill>
                        <a:latin typeface="Berlin Sans FB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SASARAN</a:t>
                      </a:r>
                      <a:r>
                        <a:rPr lang="en-US" sz="1000" baseline="0" dirty="0" smtClean="0"/>
                        <a:t>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INDIKATOR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SASARAN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INDIKATOR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SASARAN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INDIKATOR</a:t>
                      </a:r>
                      <a:endParaRPr lang="en-US" sz="1000" dirty="0"/>
                    </a:p>
                  </a:txBody>
                  <a:tcPr/>
                </a:tc>
              </a:tr>
              <a:tr h="1224643">
                <a:tc>
                  <a:txBody>
                    <a:bodyPr/>
                    <a:lstStyle/>
                    <a:p>
                      <a:r>
                        <a:rPr lang="en-US" sz="800" dirty="0" err="1" smtClean="0"/>
                        <a:t>Terlaksananya</a:t>
                      </a:r>
                      <a:r>
                        <a:rPr lang="en-US" sz="800" baseline="0" dirty="0" smtClean="0"/>
                        <a:t>  </a:t>
                      </a:r>
                      <a:r>
                        <a:rPr lang="en-US" sz="800" baseline="0" dirty="0" err="1" smtClean="0"/>
                        <a:t>penegakan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perda</a:t>
                      </a:r>
                      <a:r>
                        <a:rPr lang="en-US" sz="800" baseline="0" dirty="0" smtClean="0"/>
                        <a:t>, </a:t>
                      </a:r>
                      <a:r>
                        <a:rPr lang="en-US" sz="800" baseline="0" dirty="0" err="1" smtClean="0"/>
                        <a:t>pembinaan</a:t>
                      </a:r>
                      <a:r>
                        <a:rPr lang="en-US" sz="800" baseline="0" dirty="0" smtClean="0"/>
                        <a:t>, </a:t>
                      </a:r>
                      <a:r>
                        <a:rPr lang="en-US" sz="800" baseline="0" dirty="0" err="1" smtClean="0"/>
                        <a:t>pengawasan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dan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penyuluhan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hukum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en-US" sz="700" dirty="0" err="1" smtClean="0">
                          <a:solidFill>
                            <a:schemeClr val="tx1"/>
                          </a:solidFill>
                        </a:rPr>
                        <a:t>Presentase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laporan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dugaan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pelanggaran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perda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ditindak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lanjuti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hingga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tingkat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penyelidikan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atau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penyidikan</a:t>
                      </a:r>
                      <a:endParaRPr lang="en-US" sz="7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Presentase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pelaku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pelanggaran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perda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mendapatkan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pembinaan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pengawasan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penyuluhan</a:t>
                      </a:r>
                      <a:r>
                        <a:rPr lang="en-US" sz="7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aseline="0" dirty="0" err="1" smtClean="0">
                          <a:solidFill>
                            <a:schemeClr val="tx1"/>
                          </a:solidFill>
                        </a:rPr>
                        <a:t>hukum</a:t>
                      </a:r>
                      <a:endParaRPr lang="en-US" sz="7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just">
                        <a:buFont typeface="+mj-lt"/>
                        <a:buNone/>
                      </a:pPr>
                      <a:endParaRPr lang="en-US" sz="7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endParaRPr lang="en-US" sz="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700" dirty="0" err="1" smtClean="0"/>
                        <a:t>Meningkatnya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err="1" smtClean="0"/>
                        <a:t>keamanan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err="1" smtClean="0"/>
                        <a:t>pada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err="1" smtClean="0"/>
                        <a:t>lingkungan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err="1" smtClean="0"/>
                        <a:t>dan</a:t>
                      </a:r>
                      <a:r>
                        <a:rPr lang="en-US" sz="700" baseline="0" dirty="0" smtClean="0"/>
                        <a:t>  event </a:t>
                      </a:r>
                      <a:r>
                        <a:rPr lang="en-US" sz="700" baseline="0" dirty="0" err="1" smtClean="0"/>
                        <a:t>daerah</a:t>
                      </a:r>
                      <a:r>
                        <a:rPr lang="en-US" sz="700" baseline="0" dirty="0" smtClean="0"/>
                        <a:t>  </a:t>
                      </a:r>
                      <a:endParaRPr lang="en-US" sz="700" dirty="0" smtClean="0"/>
                    </a:p>
                    <a:p>
                      <a:pPr marL="0" indent="0" algn="just">
                        <a:buFont typeface="+mj-lt"/>
                        <a:buNone/>
                      </a:pPr>
                      <a:endParaRPr lang="en-US" sz="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nb-NO" sz="700" dirty="0" smtClean="0"/>
                        <a:t>Presentase event daerah yang terkendali ; </a:t>
                      </a:r>
                    </a:p>
                    <a:p>
                      <a:pPr marL="228600" marR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nb-NO" sz="700" dirty="0" smtClean="0"/>
                        <a:t>Presentase gangguan terhadap keamanan dan ketentraman lingkungan yang terkendali </a:t>
                      </a:r>
                      <a:endParaRPr lang="en-US" sz="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n-US" sz="700" dirty="0" err="1" smtClean="0"/>
                        <a:t>Meningkatnya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err="1" smtClean="0"/>
                        <a:t>kualitas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err="1" smtClean="0"/>
                        <a:t>tenaga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err="1" smtClean="0"/>
                        <a:t>keamanan</a:t>
                      </a:r>
                      <a:endParaRPr lang="en-US" sz="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nn-NO" sz="700" dirty="0" smtClean="0"/>
                        <a:t>Presentase tenaga keamanan yang</a:t>
                      </a:r>
                      <a:r>
                        <a:rPr lang="nn-NO" sz="700" baseline="0" dirty="0" smtClean="0"/>
                        <a:t> terlatih</a:t>
                      </a:r>
                      <a:r>
                        <a:rPr lang="nn-NO" sz="700" dirty="0" smtClean="0"/>
                        <a:t> || %</a:t>
                      </a:r>
                      <a:endParaRPr lang="en-US" sz="7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Down Arrow Callout 12"/>
          <p:cNvSpPr/>
          <p:nvPr/>
        </p:nvSpPr>
        <p:spPr>
          <a:xfrm>
            <a:off x="65122" y="1219200"/>
            <a:ext cx="754029" cy="653949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ESELON III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523124"/>
              </p:ext>
            </p:extLst>
          </p:nvPr>
        </p:nvGraphicFramePr>
        <p:xfrm>
          <a:off x="990600" y="3689451"/>
          <a:ext cx="8077200" cy="2685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39290"/>
                <a:gridCol w="701518"/>
                <a:gridCol w="638868"/>
                <a:gridCol w="687324"/>
                <a:gridCol w="1066800"/>
                <a:gridCol w="685800"/>
                <a:gridCol w="685800"/>
                <a:gridCol w="1074420"/>
                <a:gridCol w="1211580"/>
              </a:tblGrid>
              <a:tr h="52849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err="1" smtClean="0">
                          <a:solidFill>
                            <a:schemeClr val="bg1"/>
                          </a:solidFill>
                        </a:rPr>
                        <a:t>Seksi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800" dirty="0" err="1" smtClean="0">
                          <a:solidFill>
                            <a:schemeClr val="bg1"/>
                          </a:solidFill>
                        </a:rPr>
                        <a:t>Penyelidikan</a:t>
                      </a:r>
                      <a:r>
                        <a:rPr lang="en-US" sz="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800" baseline="0" dirty="0" err="1" smtClean="0">
                          <a:solidFill>
                            <a:schemeClr val="bg1"/>
                          </a:solidFill>
                        </a:rPr>
                        <a:t>dan</a:t>
                      </a:r>
                      <a:r>
                        <a:rPr lang="en-US" sz="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800" baseline="0" dirty="0" err="1" smtClean="0">
                          <a:solidFill>
                            <a:schemeClr val="bg1"/>
                          </a:solidFill>
                        </a:rPr>
                        <a:t>Penyidikan</a:t>
                      </a:r>
                      <a:endParaRPr lang="en-US" sz="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800" dirty="0" smtClean="0">
                          <a:solidFill>
                            <a:schemeClr val="bg1"/>
                          </a:solidFill>
                        </a:rPr>
                        <a:t>Seksi Pembinaan, Pengawasan dan Penyuluhan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 err="1" smtClean="0">
                          <a:solidFill>
                            <a:schemeClr val="bg1"/>
                          </a:solidFill>
                        </a:rPr>
                        <a:t>Seksi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800" dirty="0" err="1" smtClean="0">
                          <a:solidFill>
                            <a:schemeClr val="bg1"/>
                          </a:solidFill>
                        </a:rPr>
                        <a:t>Operasi</a:t>
                      </a:r>
                      <a:r>
                        <a:rPr lang="en-US" sz="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800" baseline="0" dirty="0" err="1" smtClean="0">
                          <a:solidFill>
                            <a:schemeClr val="bg1"/>
                          </a:solidFill>
                        </a:rPr>
                        <a:t>dan</a:t>
                      </a:r>
                      <a:r>
                        <a:rPr lang="en-US" sz="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800" baseline="0" dirty="0" err="1" smtClean="0">
                          <a:solidFill>
                            <a:schemeClr val="bg1"/>
                          </a:solidFill>
                        </a:rPr>
                        <a:t>Pengendalian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 err="1" smtClean="0">
                          <a:solidFill>
                            <a:schemeClr val="bg1"/>
                          </a:solidFill>
                        </a:rPr>
                        <a:t>Seksi</a:t>
                      </a:r>
                      <a:r>
                        <a:rPr lang="en-US" sz="8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800" dirty="0" err="1" smtClean="0">
                          <a:solidFill>
                            <a:schemeClr val="bg1"/>
                          </a:solidFill>
                        </a:rPr>
                        <a:t>Pengamanan</a:t>
                      </a:r>
                      <a:r>
                        <a:rPr lang="en-US" sz="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800" baseline="0" dirty="0" err="1" smtClean="0">
                          <a:solidFill>
                            <a:schemeClr val="bg1"/>
                          </a:solidFill>
                        </a:rPr>
                        <a:t>dan</a:t>
                      </a:r>
                      <a:r>
                        <a:rPr lang="en-US" sz="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800" baseline="0" dirty="0" err="1" smtClean="0">
                          <a:solidFill>
                            <a:schemeClr val="bg1"/>
                          </a:solidFill>
                        </a:rPr>
                        <a:t>Pengawalan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sz="800" dirty="0" smtClean="0">
                          <a:solidFill>
                            <a:schemeClr val="bg1"/>
                          </a:solidFill>
                        </a:rPr>
                        <a:t>Seksi Satuan Perlindungan Masyarakat Dan Kerjasama</a:t>
                      </a:r>
                    </a:p>
                    <a:p>
                      <a:pPr algn="ctr"/>
                      <a:endParaRPr lang="fi-FI" sz="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05970"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SASARAN</a:t>
                      </a:r>
                      <a:endParaRPr lang="en-US" sz="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n-US" sz="500" dirty="0" smtClean="0"/>
                        <a:t>INDIKATOR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SASARAN</a:t>
                      </a:r>
                      <a:endParaRPr lang="en-US" sz="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n-US" sz="600" dirty="0" smtClean="0"/>
                        <a:t>INDIKATOR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SASARAN</a:t>
                      </a:r>
                      <a:endParaRPr lang="en-US" sz="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n-US" sz="600" dirty="0" smtClean="0"/>
                        <a:t>INDIKATOR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dirty="0" smtClean="0"/>
                        <a:t>SASARAN</a:t>
                      </a:r>
                      <a:endParaRPr lang="en-US" sz="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n-US" sz="600" dirty="0" smtClean="0"/>
                        <a:t>INDIKATOR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SASARAN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n-US" sz="800" dirty="0" smtClean="0"/>
                        <a:t>INDIKATOR</a:t>
                      </a:r>
                    </a:p>
                  </a:txBody>
                  <a:tcPr/>
                </a:tc>
              </a:tr>
              <a:tr h="1800686"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n-US" sz="600" dirty="0" err="1" smtClean="0"/>
                        <a:t>Terlaksananya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kegiatan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penyelidikan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dan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penyidikan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dugaan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pelanggaran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Perda</a:t>
                      </a:r>
                      <a:endParaRPr lang="en-US" sz="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600" baseline="0" dirty="0" err="1" smtClean="0"/>
                        <a:t>Jumlah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kegiatan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penyelidikan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dan</a:t>
                      </a:r>
                      <a:r>
                        <a:rPr lang="en-US" sz="600" baseline="0" dirty="0" smtClean="0"/>
                        <a:t>/</a:t>
                      </a:r>
                      <a:r>
                        <a:rPr lang="en-US" sz="600" baseline="0" dirty="0" err="1" smtClean="0"/>
                        <a:t>atau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penyidikan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dugaan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pelanggaran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Perda</a:t>
                      </a:r>
                      <a:endParaRPr lang="en-US" sz="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600" dirty="0" err="1" smtClean="0"/>
                        <a:t>Terlaksananya</a:t>
                      </a:r>
                      <a:r>
                        <a:rPr lang="en-US" sz="600" dirty="0" smtClean="0"/>
                        <a:t> </a:t>
                      </a:r>
                      <a:r>
                        <a:rPr lang="en-US" sz="600" dirty="0" err="1" smtClean="0"/>
                        <a:t>pembinaan</a:t>
                      </a:r>
                      <a:r>
                        <a:rPr lang="en-US" sz="600" dirty="0" smtClean="0"/>
                        <a:t> </a:t>
                      </a:r>
                      <a:r>
                        <a:rPr lang="en-US" sz="600" dirty="0" err="1" smtClean="0"/>
                        <a:t>pegawasan</a:t>
                      </a:r>
                      <a:r>
                        <a:rPr lang="en-US" sz="600" dirty="0" smtClean="0"/>
                        <a:t> </a:t>
                      </a:r>
                      <a:r>
                        <a:rPr lang="en-US" sz="600" dirty="0" err="1" smtClean="0"/>
                        <a:t>dan</a:t>
                      </a:r>
                      <a:r>
                        <a:rPr lang="en-US" sz="600" dirty="0" smtClean="0"/>
                        <a:t> </a:t>
                      </a:r>
                      <a:r>
                        <a:rPr lang="en-US" sz="600" dirty="0" err="1" smtClean="0"/>
                        <a:t>penyuluhan</a:t>
                      </a:r>
                      <a:r>
                        <a:rPr lang="en-US" sz="600" dirty="0" smtClean="0"/>
                        <a:t> </a:t>
                      </a:r>
                      <a:r>
                        <a:rPr lang="en-US" sz="600" dirty="0" err="1" smtClean="0"/>
                        <a:t>hukum</a:t>
                      </a:r>
                      <a:endParaRPr lang="en-US" sz="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600" dirty="0" err="1" smtClean="0"/>
                        <a:t>Jumlah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kegiatan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pembinaan</a:t>
                      </a:r>
                      <a:r>
                        <a:rPr lang="en-US" sz="600" baseline="0" dirty="0" smtClean="0"/>
                        <a:t>, </a:t>
                      </a:r>
                      <a:r>
                        <a:rPr lang="en-US" sz="600" baseline="0" dirty="0" err="1" smtClean="0"/>
                        <a:t>pengawasan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dan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penyuluhan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hukum</a:t>
                      </a:r>
                      <a:endParaRPr lang="en-US" sz="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n-US" sz="600" dirty="0" err="1" smtClean="0"/>
                        <a:t>Terlaksananya</a:t>
                      </a:r>
                      <a:r>
                        <a:rPr lang="en-US" sz="600" dirty="0" smtClean="0"/>
                        <a:t>  </a:t>
                      </a:r>
                      <a:r>
                        <a:rPr lang="en-US" sz="600" dirty="0" err="1" smtClean="0"/>
                        <a:t>operasi</a:t>
                      </a:r>
                      <a:r>
                        <a:rPr lang="en-US" sz="600" dirty="0" smtClean="0"/>
                        <a:t> </a:t>
                      </a:r>
                      <a:r>
                        <a:rPr lang="en-US" sz="600" dirty="0" err="1" smtClean="0"/>
                        <a:t>Penertiban</a:t>
                      </a:r>
                      <a:r>
                        <a:rPr lang="en-US" sz="600" dirty="0" smtClean="0"/>
                        <a:t> </a:t>
                      </a:r>
                      <a:r>
                        <a:rPr lang="en-US" sz="600" dirty="0" err="1" smtClean="0"/>
                        <a:t>Pelanggaran</a:t>
                      </a:r>
                      <a:r>
                        <a:rPr lang="en-US" sz="600" dirty="0" smtClean="0"/>
                        <a:t> </a:t>
                      </a:r>
                      <a:r>
                        <a:rPr lang="en-US" sz="600" dirty="0" err="1" smtClean="0"/>
                        <a:t>Perda</a:t>
                      </a:r>
                      <a:r>
                        <a:rPr lang="en-US" sz="6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0" indent="-1143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600" dirty="0" err="1" smtClean="0"/>
                        <a:t>Jumlah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dirty="0" err="1" smtClean="0"/>
                        <a:t>operasi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penertiban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reklame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dalam</a:t>
                      </a:r>
                      <a:r>
                        <a:rPr lang="en-US" sz="600" baseline="0" dirty="0" smtClean="0"/>
                        <a:t> 1 </a:t>
                      </a:r>
                      <a:r>
                        <a:rPr lang="en-US" sz="600" baseline="0" dirty="0" err="1" smtClean="0"/>
                        <a:t>bulan</a:t>
                      </a:r>
                      <a:r>
                        <a:rPr lang="en-US" sz="600" baseline="0" dirty="0" smtClean="0"/>
                        <a:t> </a:t>
                      </a:r>
                    </a:p>
                    <a:p>
                      <a:pPr marL="114300" indent="-114300" algn="just">
                        <a:buFont typeface="+mj-lt"/>
                        <a:buAutoNum type="arabicPeriod"/>
                      </a:pPr>
                      <a:r>
                        <a:rPr lang="en-US" sz="600" baseline="0" dirty="0" err="1" smtClean="0"/>
                        <a:t>Jumlah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operasi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penertiban</a:t>
                      </a:r>
                      <a:r>
                        <a:rPr lang="en-US" sz="600" baseline="0" dirty="0" smtClean="0"/>
                        <a:t> PKL </a:t>
                      </a:r>
                      <a:r>
                        <a:rPr lang="en-US" sz="600" baseline="0" dirty="0" err="1" smtClean="0"/>
                        <a:t>dalam</a:t>
                      </a:r>
                      <a:r>
                        <a:rPr lang="en-US" sz="600" baseline="0" dirty="0" smtClean="0"/>
                        <a:t> 1 </a:t>
                      </a:r>
                      <a:r>
                        <a:rPr lang="en-US" sz="600" baseline="0" dirty="0" err="1" smtClean="0"/>
                        <a:t>bulan</a:t>
                      </a:r>
                      <a:endParaRPr lang="en-US" sz="600" baseline="0" dirty="0" smtClean="0"/>
                    </a:p>
                    <a:p>
                      <a:pPr marL="114300" indent="-114300" algn="just">
                        <a:buFont typeface="+mj-lt"/>
                        <a:buAutoNum type="arabicPeriod"/>
                      </a:pPr>
                      <a:r>
                        <a:rPr lang="en-US" sz="600" baseline="0" dirty="0" err="1" smtClean="0"/>
                        <a:t>Jumlah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operasi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penertiban</a:t>
                      </a:r>
                      <a:r>
                        <a:rPr lang="en-US" sz="600" baseline="0" dirty="0" smtClean="0"/>
                        <a:t> PEKAT </a:t>
                      </a:r>
                      <a:r>
                        <a:rPr lang="en-US" sz="600" baseline="0" dirty="0" err="1" smtClean="0"/>
                        <a:t>dalam</a:t>
                      </a:r>
                      <a:r>
                        <a:rPr lang="en-US" sz="600" baseline="0" dirty="0" smtClean="0"/>
                        <a:t> 1 </a:t>
                      </a:r>
                      <a:r>
                        <a:rPr lang="en-US" sz="600" baseline="0" dirty="0" err="1" smtClean="0"/>
                        <a:t>tahun</a:t>
                      </a:r>
                      <a:endParaRPr lang="en-US" sz="600" baseline="0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600" baseline="0" dirty="0" smtClean="0"/>
                    </a:p>
                    <a:p>
                      <a:pPr marL="0" indent="0" algn="just">
                        <a:buFont typeface="+mj-lt"/>
                        <a:buNone/>
                      </a:pPr>
                      <a:endParaRPr lang="en-US" sz="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n-US" sz="600" dirty="0" err="1" smtClean="0"/>
                        <a:t>Terlaksananya</a:t>
                      </a:r>
                      <a:r>
                        <a:rPr lang="en-US" sz="600" dirty="0" smtClean="0"/>
                        <a:t> </a:t>
                      </a:r>
                      <a:r>
                        <a:rPr lang="en-US" sz="600" baseline="0" dirty="0" err="1" smtClean="0"/>
                        <a:t>Pengamanan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dirty="0" smtClean="0"/>
                        <a:t>event  </a:t>
                      </a:r>
                      <a:r>
                        <a:rPr lang="en-US" sz="600" dirty="0" err="1" smtClean="0"/>
                        <a:t>daerah</a:t>
                      </a:r>
                      <a:r>
                        <a:rPr lang="en-US" sz="600" dirty="0" smtClean="0"/>
                        <a:t>/ </a:t>
                      </a:r>
                      <a:r>
                        <a:rPr lang="en-US" sz="600" dirty="0" err="1" smtClean="0"/>
                        <a:t>kegiatan</a:t>
                      </a:r>
                      <a:r>
                        <a:rPr lang="en-US" sz="600" dirty="0" smtClean="0"/>
                        <a:t> </a:t>
                      </a:r>
                      <a:r>
                        <a:rPr lang="en-US" sz="600" dirty="0" err="1" smtClean="0"/>
                        <a:t>kepala</a:t>
                      </a:r>
                      <a:r>
                        <a:rPr lang="en-US" sz="600" dirty="0" smtClean="0"/>
                        <a:t> </a:t>
                      </a:r>
                      <a:r>
                        <a:rPr lang="en-US" sz="600" dirty="0" err="1" smtClean="0"/>
                        <a:t>daerah</a:t>
                      </a:r>
                      <a:r>
                        <a:rPr lang="en-US" sz="600" dirty="0" smtClean="0"/>
                        <a:t> </a:t>
                      </a:r>
                      <a:r>
                        <a:rPr lang="en-US" sz="600" dirty="0" err="1" smtClean="0"/>
                        <a:t>dan</a:t>
                      </a:r>
                      <a:r>
                        <a:rPr lang="en-US" sz="600" dirty="0" smtClean="0"/>
                        <a:t> </a:t>
                      </a:r>
                      <a:r>
                        <a:rPr lang="en-US" sz="600" dirty="0" err="1" smtClean="0"/>
                        <a:t>wakil</a:t>
                      </a:r>
                      <a:r>
                        <a:rPr lang="en-US" sz="600" dirty="0" smtClean="0"/>
                        <a:t> </a:t>
                      </a:r>
                      <a:r>
                        <a:rPr lang="en-US" sz="600" dirty="0" err="1" smtClean="0"/>
                        <a:t>kepala</a:t>
                      </a:r>
                      <a:r>
                        <a:rPr lang="en-US" sz="600" dirty="0" smtClean="0"/>
                        <a:t> </a:t>
                      </a:r>
                      <a:r>
                        <a:rPr lang="en-US" sz="600" dirty="0" err="1" smtClean="0"/>
                        <a:t>daerah</a:t>
                      </a:r>
                      <a:r>
                        <a:rPr lang="en-US" sz="6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600" baseline="0" dirty="0" err="1" smtClean="0"/>
                        <a:t>Jumlah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pasukan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pengamanan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dalam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setiap</a:t>
                      </a:r>
                      <a:r>
                        <a:rPr lang="en-US" sz="600" baseline="0" dirty="0" smtClean="0"/>
                        <a:t> event </a:t>
                      </a:r>
                      <a:r>
                        <a:rPr lang="en-US" sz="600" baseline="0" dirty="0" err="1" smtClean="0"/>
                        <a:t>daerah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dan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wakil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kepala</a:t>
                      </a:r>
                      <a:r>
                        <a:rPr lang="en-US" sz="600" baseline="0" dirty="0" smtClean="0"/>
                        <a:t> </a:t>
                      </a:r>
                      <a:r>
                        <a:rPr lang="en-US" sz="600" baseline="0" dirty="0" err="1" smtClean="0"/>
                        <a:t>daerah</a:t>
                      </a:r>
                      <a:endParaRPr lang="en-US" sz="600" baseline="0" dirty="0" smtClean="0"/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endParaRPr lang="en-US" sz="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n-US" sz="700" dirty="0" err="1" smtClean="0"/>
                        <a:t>Meningkatnya</a:t>
                      </a:r>
                      <a:r>
                        <a:rPr lang="en-US" sz="700" baseline="0" dirty="0" smtClean="0"/>
                        <a:t> SDM </a:t>
                      </a:r>
                      <a:r>
                        <a:rPr lang="en-US" sz="700" baseline="0" dirty="0" err="1" smtClean="0"/>
                        <a:t>anggota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err="1" smtClean="0"/>
                        <a:t>Linmas</a:t>
                      </a:r>
                      <a:r>
                        <a:rPr lang="en-US" sz="700" baseline="0" dirty="0" smtClean="0"/>
                        <a:t>/</a:t>
                      </a:r>
                      <a:r>
                        <a:rPr lang="en-US" sz="700" baseline="0" dirty="0" err="1" smtClean="0"/>
                        <a:t>Desa</a:t>
                      </a:r>
                      <a:r>
                        <a:rPr lang="en-US" sz="700" baseline="0" dirty="0" smtClean="0"/>
                        <a:t>/</a:t>
                      </a:r>
                      <a:r>
                        <a:rPr lang="en-US" sz="700" baseline="0" dirty="0" err="1" smtClean="0"/>
                        <a:t>Kelurahan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err="1" smtClean="0"/>
                        <a:t>dan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err="1" smtClean="0"/>
                        <a:t>Kecamatan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700" dirty="0" err="1" smtClean="0"/>
                        <a:t>Jumlah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err="1" smtClean="0"/>
                        <a:t>anggota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err="1" smtClean="0"/>
                        <a:t>linmas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err="1" smtClean="0"/>
                        <a:t>dan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err="1" smtClean="0"/>
                        <a:t>satpol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err="1" smtClean="0"/>
                        <a:t>pp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smtClean="0"/>
                        <a:t>yang </a:t>
                      </a:r>
                      <a:r>
                        <a:rPr lang="en-US" sz="700" baseline="0" dirty="0" err="1" smtClean="0"/>
                        <a:t>mendapatkan</a:t>
                      </a:r>
                      <a:r>
                        <a:rPr lang="en-US" sz="700" baseline="0" dirty="0" smtClean="0"/>
                        <a:t> </a:t>
                      </a:r>
                      <a:r>
                        <a:rPr lang="en-US" sz="700" baseline="0" dirty="0" err="1" smtClean="0"/>
                        <a:t>pelatihan</a:t>
                      </a:r>
                      <a:endParaRPr lang="en-US" sz="7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Down Arrow Callout 14"/>
          <p:cNvSpPr/>
          <p:nvPr/>
        </p:nvSpPr>
        <p:spPr>
          <a:xfrm>
            <a:off x="95252" y="3689451"/>
            <a:ext cx="754028" cy="653949"/>
          </a:xfrm>
          <a:prstGeom prst="downArrow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bg1"/>
                </a:solidFill>
              </a:rPr>
              <a:t>ESELON IV</a:t>
            </a:r>
          </a:p>
        </p:txBody>
      </p:sp>
      <p:sp>
        <p:nvSpPr>
          <p:cNvPr id="2" name="Rectangle 1"/>
          <p:cNvSpPr/>
          <p:nvPr/>
        </p:nvSpPr>
        <p:spPr>
          <a:xfrm>
            <a:off x="57151" y="6477000"/>
            <a:ext cx="792129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Staff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328500"/>
              </p:ext>
            </p:extLst>
          </p:nvPr>
        </p:nvGraphicFramePr>
        <p:xfrm>
          <a:off x="990600" y="6477000"/>
          <a:ext cx="80772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630"/>
                <a:gridCol w="1721382"/>
                <a:gridCol w="2190849"/>
                <a:gridCol w="2302339"/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5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endParaRPr lang="en-US" sz="1200" dirty="0"/>
          </a:p>
        </p:txBody>
      </p:sp>
      <p:sp>
        <p:nvSpPr>
          <p:cNvPr id="9" name="Flowchart: Process 8"/>
          <p:cNvSpPr/>
          <p:nvPr/>
        </p:nvSpPr>
        <p:spPr>
          <a:xfrm>
            <a:off x="7772400" y="31172"/>
            <a:ext cx="1114425" cy="1905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SASARAN 4</a:t>
            </a:r>
            <a:endParaRPr lang="en-US" sz="12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440831"/>
              </p:ext>
            </p:extLst>
          </p:nvPr>
        </p:nvGraphicFramePr>
        <p:xfrm>
          <a:off x="1219200" y="304800"/>
          <a:ext cx="7667625" cy="93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933825"/>
              </a:tblGrid>
              <a:tr h="22176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SASARAN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INDIKATOR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92635">
                <a:tc>
                  <a:txBody>
                    <a:bodyPr/>
                    <a:lstStyle/>
                    <a:p>
                      <a:pPr lvl="0"/>
                      <a:r>
                        <a:rPr lang="sv-SE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Meningkatnya kesiapsiagaan dalam menanggulangi </a:t>
                      </a:r>
                      <a:r>
                        <a:rPr lang="sv-SE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kebakaran</a:t>
                      </a:r>
                      <a:endParaRPr lang="en-US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sv-SE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Presentase laporan peristiwa kebakaran yang ditindaklanjuti dalam kurun waktu 15 </a:t>
                      </a:r>
                      <a:r>
                        <a:rPr lang="sv-SE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menit</a:t>
                      </a:r>
                      <a:endParaRPr lang="sv-SE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Callout 10"/>
          <p:cNvSpPr/>
          <p:nvPr/>
        </p:nvSpPr>
        <p:spPr>
          <a:xfrm>
            <a:off x="76200" y="304800"/>
            <a:ext cx="966478" cy="838200"/>
          </a:xfrm>
          <a:prstGeom prst="down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ESELON II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698570"/>
              </p:ext>
            </p:extLst>
          </p:nvPr>
        </p:nvGraphicFramePr>
        <p:xfrm>
          <a:off x="1219199" y="1447800"/>
          <a:ext cx="7667625" cy="1826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2607"/>
                <a:gridCol w="4225018"/>
              </a:tblGrid>
              <a:tr h="29603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BIDANG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PEMADAM KEBAKARAN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22280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000" dirty="0" smtClean="0">
                          <a:solidFill>
                            <a:schemeClr val="tx1"/>
                          </a:solidFill>
                          <a:latin typeface="Berlin Sans FB" pitchFamily="34" charset="0"/>
                          <a:cs typeface="Arial" panose="020B0604020202020204" pitchFamily="34" charset="0"/>
                        </a:rPr>
                        <a:t>Program Pe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latin typeface="Berlin Sans FB" pitchFamily="34" charset="0"/>
                          <a:cs typeface="Arial" panose="020B0604020202020204" pitchFamily="34" charset="0"/>
                        </a:rPr>
                        <a:t>ningkatan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Berlin Sans FB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aseline="0" dirty="0" err="1" smtClean="0">
                          <a:solidFill>
                            <a:schemeClr val="tx1"/>
                          </a:solidFill>
                          <a:latin typeface="Berlin Sans FB" pitchFamily="34" charset="0"/>
                          <a:cs typeface="Arial" panose="020B0604020202020204" pitchFamily="34" charset="0"/>
                        </a:rPr>
                        <a:t>Kesiagaan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Berlin Sans FB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aseline="0" dirty="0" err="1" smtClean="0">
                          <a:solidFill>
                            <a:schemeClr val="tx1"/>
                          </a:solidFill>
                          <a:latin typeface="Berlin Sans FB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Berlin Sans FB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aseline="0" dirty="0" err="1" smtClean="0">
                          <a:solidFill>
                            <a:schemeClr val="tx1"/>
                          </a:solidFill>
                          <a:latin typeface="Berlin Sans FB" pitchFamily="34" charset="0"/>
                          <a:cs typeface="Arial" panose="020B0604020202020204" pitchFamily="34" charset="0"/>
                        </a:rPr>
                        <a:t>Pencegahan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Berlin Sans FB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aseline="0" dirty="0" err="1" smtClean="0">
                          <a:solidFill>
                            <a:schemeClr val="tx1"/>
                          </a:solidFill>
                          <a:latin typeface="Berlin Sans FB" pitchFamily="34" charset="0"/>
                          <a:cs typeface="Arial" panose="020B0604020202020204" pitchFamily="34" charset="0"/>
                        </a:rPr>
                        <a:t>Bahaya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Berlin Sans FB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aseline="0" dirty="0" err="1" smtClean="0">
                          <a:solidFill>
                            <a:schemeClr val="tx1"/>
                          </a:solidFill>
                          <a:latin typeface="Berlin Sans FB" pitchFamily="34" charset="0"/>
                          <a:cs typeface="Arial" panose="020B0604020202020204" pitchFamily="34" charset="0"/>
                        </a:rPr>
                        <a:t>Kebakaran</a:t>
                      </a:r>
                      <a:endParaRPr lang="id-ID" sz="1000" dirty="0" smtClean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</a:tr>
              <a:tr h="22212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SASARAN</a:t>
                      </a:r>
                      <a:r>
                        <a:rPr lang="en-US" sz="1000" baseline="0" dirty="0" smtClean="0"/>
                        <a:t>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INDIKATOR</a:t>
                      </a:r>
                      <a:endParaRPr lang="en-US" sz="1000" dirty="0"/>
                    </a:p>
                  </a:txBody>
                  <a:tcPr/>
                </a:tc>
              </a:tr>
              <a:tr h="1042813">
                <a:tc>
                  <a:txBody>
                    <a:bodyPr/>
                    <a:lstStyle/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lang="en-US" sz="800" dirty="0" err="1" smtClean="0"/>
                        <a:t>Tersedianya</a:t>
                      </a:r>
                      <a:r>
                        <a:rPr lang="en-US" sz="800" baseline="0" dirty="0" smtClean="0"/>
                        <a:t>  </a:t>
                      </a:r>
                      <a:r>
                        <a:rPr lang="en-US" sz="800" baseline="0" dirty="0" err="1" smtClean="0"/>
                        <a:t>sarana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prasarana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dan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personil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sesuai</a:t>
                      </a:r>
                      <a:r>
                        <a:rPr lang="en-US" sz="800" baseline="0" dirty="0" smtClean="0"/>
                        <a:t> SPM</a:t>
                      </a:r>
                      <a:endParaRPr lang="en-US" sz="800" dirty="0" smtClean="0"/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just">
                        <a:buFont typeface="+mj-lt"/>
                        <a:buAutoNum type="arabicPeriod"/>
                      </a:pPr>
                      <a:r>
                        <a:rPr lang="en-US" sz="800" baseline="0" dirty="0" err="1" smtClean="0"/>
                        <a:t>Presentase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Pemenuhan</a:t>
                      </a:r>
                      <a:r>
                        <a:rPr lang="en-US" sz="800" baseline="0" dirty="0" smtClean="0"/>
                        <a:t> SPM  </a:t>
                      </a:r>
                      <a:r>
                        <a:rPr lang="en-US" sz="800" baseline="0" dirty="0" err="1" smtClean="0"/>
                        <a:t>pelayanan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pemadam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kebakaran</a:t>
                      </a:r>
                      <a:endParaRPr lang="en-US" sz="800" baseline="0" dirty="0" smtClean="0"/>
                    </a:p>
                    <a:p>
                      <a:pPr marL="228600" indent="-228600" algn="just">
                        <a:buFont typeface="+mj-lt"/>
                        <a:buAutoNum type="arabicPeriod"/>
                      </a:pPr>
                      <a:endParaRPr lang="en-US" sz="800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Down Arrow Callout 12"/>
          <p:cNvSpPr/>
          <p:nvPr/>
        </p:nvSpPr>
        <p:spPr>
          <a:xfrm>
            <a:off x="76200" y="1479651"/>
            <a:ext cx="966478" cy="838200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ESELON III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890481"/>
              </p:ext>
            </p:extLst>
          </p:nvPr>
        </p:nvGraphicFramePr>
        <p:xfrm>
          <a:off x="1219199" y="3886200"/>
          <a:ext cx="7620001" cy="153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1"/>
                <a:gridCol w="2362200"/>
                <a:gridCol w="1752600"/>
                <a:gridCol w="2209800"/>
              </a:tblGrid>
              <a:tr h="35957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err="1" smtClean="0">
                          <a:solidFill>
                            <a:schemeClr val="bg1"/>
                          </a:solidFill>
                        </a:rPr>
                        <a:t>Seksi</a:t>
                      </a:r>
                      <a:r>
                        <a:rPr lang="en-US" sz="8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800" b="1" baseline="0" dirty="0" err="1" smtClean="0">
                          <a:solidFill>
                            <a:schemeClr val="bg1"/>
                          </a:solidFill>
                        </a:rPr>
                        <a:t>Pencegahan</a:t>
                      </a:r>
                      <a:r>
                        <a:rPr lang="en-US" sz="8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800" b="1" baseline="0" dirty="0" err="1" smtClean="0">
                          <a:solidFill>
                            <a:schemeClr val="bg1"/>
                          </a:solidFill>
                        </a:rPr>
                        <a:t>Kebakaran</a:t>
                      </a:r>
                      <a:endParaRPr lang="en-US" sz="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b="1" dirty="0" err="1" smtClean="0">
                          <a:solidFill>
                            <a:schemeClr val="bg1"/>
                          </a:solidFill>
                        </a:rPr>
                        <a:t>Seksi</a:t>
                      </a:r>
                      <a:r>
                        <a:rPr lang="en-US" sz="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800" b="1" dirty="0" err="1" smtClean="0">
                          <a:solidFill>
                            <a:schemeClr val="bg1"/>
                          </a:solidFill>
                        </a:rPr>
                        <a:t>Penanggulangan</a:t>
                      </a:r>
                      <a:r>
                        <a:rPr lang="en-US" sz="8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800" b="1" baseline="0" dirty="0" err="1" smtClean="0">
                          <a:solidFill>
                            <a:schemeClr val="bg1"/>
                          </a:solidFill>
                        </a:rPr>
                        <a:t>Kebakaran</a:t>
                      </a:r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/>
                </a:tc>
              </a:tr>
              <a:tr h="228822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SASARAN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n-US" sz="800" dirty="0" smtClean="0"/>
                        <a:t>INDIKATOR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SASARAN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n-US" sz="800" dirty="0" smtClean="0"/>
                        <a:t>INDIKATOR</a:t>
                      </a:r>
                    </a:p>
                  </a:txBody>
                  <a:tcPr/>
                </a:tc>
              </a:tr>
              <a:tr h="882601"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n-US" sz="800" dirty="0" err="1" smtClean="0"/>
                        <a:t>Terlaksananya</a:t>
                      </a:r>
                      <a:r>
                        <a:rPr lang="en-US" sz="800" dirty="0" smtClean="0"/>
                        <a:t> </a:t>
                      </a:r>
                      <a:r>
                        <a:rPr lang="en-US" sz="800" dirty="0" err="1" smtClean="0"/>
                        <a:t>pembangunan</a:t>
                      </a:r>
                      <a:r>
                        <a:rPr lang="en-US" sz="800" dirty="0" smtClean="0"/>
                        <a:t> </a:t>
                      </a:r>
                      <a:r>
                        <a:rPr lang="en-US" sz="800" dirty="0" err="1" smtClean="0"/>
                        <a:t>sarana</a:t>
                      </a:r>
                      <a:r>
                        <a:rPr lang="en-US" sz="800" dirty="0" smtClean="0"/>
                        <a:t> </a:t>
                      </a:r>
                      <a:r>
                        <a:rPr lang="en-US" sz="800" dirty="0" err="1" smtClean="0"/>
                        <a:t>prasarana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pemadam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kebakaran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dan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dirty="0" err="1" smtClean="0"/>
                        <a:t>pelatihan</a:t>
                      </a:r>
                      <a:r>
                        <a:rPr lang="en-US" sz="800" dirty="0" smtClean="0"/>
                        <a:t> </a:t>
                      </a:r>
                      <a:r>
                        <a:rPr lang="en-US" sz="800" dirty="0" err="1" smtClean="0"/>
                        <a:t>pemadaman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dirty="0" err="1" smtClean="0"/>
                        <a:t>kebakaran</a:t>
                      </a:r>
                      <a:endParaRPr lang="en-US" sz="800" baseline="0" dirty="0" smtClean="0"/>
                    </a:p>
                    <a:p>
                      <a:pPr marL="0" indent="0" algn="just">
                        <a:buFont typeface="+mj-lt"/>
                        <a:buNone/>
                      </a:pPr>
                      <a:r>
                        <a:rPr lang="en-US" sz="800" baseline="0" dirty="0" smtClean="0"/>
                        <a:t> 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800" dirty="0" err="1" smtClean="0"/>
                        <a:t>Jumlah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personil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damkar</a:t>
                      </a:r>
                      <a:r>
                        <a:rPr lang="en-US" sz="800" baseline="0" dirty="0" smtClean="0"/>
                        <a:t> yang </a:t>
                      </a:r>
                      <a:r>
                        <a:rPr lang="en-US" sz="800" baseline="0" dirty="0" err="1" smtClean="0"/>
                        <a:t>mendapatkan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pelatihan</a:t>
                      </a:r>
                      <a:endParaRPr lang="en-US" sz="800" baseline="0" dirty="0" smtClean="0"/>
                    </a:p>
                    <a:p>
                      <a:pPr marL="228600" marR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800" baseline="0" dirty="0" err="1" smtClean="0"/>
                        <a:t>Jumlah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sarana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prasarana</a:t>
                      </a:r>
                      <a:r>
                        <a:rPr lang="en-US" sz="800" baseline="0" dirty="0" smtClean="0"/>
                        <a:t> yang </a:t>
                      </a:r>
                      <a:r>
                        <a:rPr lang="en-US" sz="800" baseline="0" dirty="0" err="1" smtClean="0"/>
                        <a:t>dibangun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dan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dicukupi</a:t>
                      </a:r>
                      <a:r>
                        <a:rPr lang="en-US" sz="800" baseline="0" dirty="0" smtClean="0"/>
                        <a:t> </a:t>
                      </a:r>
                    </a:p>
                    <a:p>
                      <a:pPr marL="228600" marR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800" baseline="0" dirty="0" err="1" smtClean="0"/>
                        <a:t>Jumlah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dinas</a:t>
                      </a:r>
                      <a:r>
                        <a:rPr lang="en-US" sz="800" baseline="0" dirty="0" smtClean="0"/>
                        <a:t>, </a:t>
                      </a:r>
                      <a:r>
                        <a:rPr lang="en-US" sz="800" baseline="0" dirty="0" err="1" smtClean="0"/>
                        <a:t>pokja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instansi</a:t>
                      </a:r>
                      <a:r>
                        <a:rPr lang="en-US" sz="800" baseline="0" dirty="0" smtClean="0"/>
                        <a:t> yang </a:t>
                      </a:r>
                      <a:r>
                        <a:rPr lang="en-US" sz="800" baseline="0" dirty="0" err="1" smtClean="0"/>
                        <a:t>mendapatkan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pelatihan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kebakaran</a:t>
                      </a:r>
                      <a:endParaRPr lang="en-US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n-US" sz="800" dirty="0" err="1" smtClean="0"/>
                        <a:t>Terlaksananya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penanggulangan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kejadian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kebakaran</a:t>
                      </a:r>
                      <a:r>
                        <a:rPr lang="en-US" sz="800" baseline="0" dirty="0" smtClean="0"/>
                        <a:t> </a:t>
                      </a:r>
                      <a:endParaRPr lang="en-US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n-US" sz="800" dirty="0" err="1" smtClean="0"/>
                        <a:t>Jumlah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kejadian</a:t>
                      </a:r>
                      <a:r>
                        <a:rPr lang="en-US" sz="800" baseline="0" dirty="0" smtClean="0"/>
                        <a:t> </a:t>
                      </a:r>
                      <a:r>
                        <a:rPr lang="en-US" sz="800" baseline="0" dirty="0" err="1" smtClean="0"/>
                        <a:t>Kebakaran</a:t>
                      </a:r>
                      <a:r>
                        <a:rPr lang="en-US" sz="800" baseline="0" dirty="0" smtClean="0"/>
                        <a:t> yang </a:t>
                      </a:r>
                      <a:r>
                        <a:rPr lang="en-US" sz="800" baseline="0" dirty="0" err="1" smtClean="0"/>
                        <a:t>ditangani</a:t>
                      </a:r>
                      <a:endParaRPr lang="en-US" sz="8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Down Arrow Callout 14"/>
          <p:cNvSpPr/>
          <p:nvPr/>
        </p:nvSpPr>
        <p:spPr>
          <a:xfrm>
            <a:off x="114300" y="3886200"/>
            <a:ext cx="966476" cy="838200"/>
          </a:xfrm>
          <a:prstGeom prst="downArrow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ESELON IV</a:t>
            </a:r>
          </a:p>
        </p:txBody>
      </p:sp>
      <p:sp>
        <p:nvSpPr>
          <p:cNvPr id="16" name="Flowchart: Process 15"/>
          <p:cNvSpPr/>
          <p:nvPr/>
        </p:nvSpPr>
        <p:spPr>
          <a:xfrm>
            <a:off x="5715000" y="31172"/>
            <a:ext cx="3171825" cy="1905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CASCADING KINERJA SASARAN </a:t>
            </a:r>
            <a:r>
              <a:rPr lang="en-US" sz="1200" dirty="0"/>
              <a:t>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200" y="5867400"/>
            <a:ext cx="1047748" cy="4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Staff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034527"/>
              </p:ext>
            </p:extLst>
          </p:nvPr>
        </p:nvGraphicFramePr>
        <p:xfrm>
          <a:off x="1234044" y="5867400"/>
          <a:ext cx="7652781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155"/>
                <a:gridCol w="1828800"/>
                <a:gridCol w="1676400"/>
                <a:gridCol w="2257426"/>
              </a:tblGrid>
              <a:tr h="137160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55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53694</TotalTime>
  <Words>449</Words>
  <Application>Microsoft Office PowerPoint</Application>
  <PresentationFormat>On-screen Show (4:3)</PresentationFormat>
  <Paragraphs>104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Executive</vt:lpstr>
      <vt:lpstr>Cascading Kinerja  SATUAN POLISI PAMONG PRAJA DAN PEMADAM KEBAKARAN  2019</vt:lpstr>
      <vt:lpstr>PowerPoint Presentation</vt:lpstr>
      <vt:lpstr>  </vt:lpstr>
      <vt:lpstr> 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PAPARAN SAKIP</dc:title>
  <dc:creator>ismail - [2010]</dc:creator>
  <cp:lastModifiedBy>USER</cp:lastModifiedBy>
  <cp:revision>152</cp:revision>
  <cp:lastPrinted>2019-04-30T06:31:26Z</cp:lastPrinted>
  <dcterms:created xsi:type="dcterms:W3CDTF">2017-05-10T06:46:59Z</dcterms:created>
  <dcterms:modified xsi:type="dcterms:W3CDTF">2019-05-02T01:18:20Z</dcterms:modified>
</cp:coreProperties>
</file>